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617931575_1991x1322.jpg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740627569_2880x1920.jpg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996267730_2880x1920.jpg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996267730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627569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36959463_1989x1321.jpg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17931575_1991x1322.jpg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Автор: Федорина Эрнест Группа: НКНбд-01-21"/>
          <p:cNvSpPr txBox="1"/>
          <p:nvPr>
            <p:ph type="body" idx="21"/>
          </p:nvPr>
        </p:nvSpPr>
        <p:spPr>
          <a:xfrm>
            <a:off x="2931206" y="11117499"/>
            <a:ext cx="21971003" cy="14165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751205">
              <a:defRPr sz="4368"/>
            </a:pPr>
            <a:r>
              <a:t>Автор: Федорина Эрнест</a:t>
            </a:r>
            <a:br/>
            <a:r>
              <a:t>Группа: НКНбд-01-21</a:t>
            </a:r>
          </a:p>
        </p:txBody>
      </p:sp>
      <p:sp>
        <p:nvSpPr>
          <p:cNvPr id="152" name="РОССИЙСКИЙ УНИВЕРСИТЕТ ДРУЖБЫ НАРОДОВ…"/>
          <p:cNvSpPr txBox="1"/>
          <p:nvPr>
            <p:ph type="subTitle" idx="1"/>
          </p:nvPr>
        </p:nvSpPr>
        <p:spPr>
          <a:xfrm>
            <a:off x="1910597" y="1193509"/>
            <a:ext cx="21971001" cy="7411164"/>
          </a:xfrm>
          <a:prstGeom prst="rect">
            <a:avLst/>
          </a:prstGeom>
        </p:spPr>
        <p:txBody>
          <a:bodyPr/>
          <a:lstStyle/>
          <a:p>
            <a:pPr algn="ctr" defTabSz="180086">
              <a:lnSpc>
                <a:spcPct val="150000"/>
              </a:lnSpc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Liberation Serif"/>
                <a:ea typeface="Liberation Serif"/>
                <a:cs typeface="Liberation Serif"/>
                <a:sym typeface="Liberation Serif"/>
              </a:defRPr>
            </a:pP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РОССИЙСКИЙ УНИВЕРСИТЕТ ДРУЖБЫ НАРОДОВ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 defTabSz="180086">
              <a:lnSpc>
                <a:spcPct val="150000"/>
              </a:lnSpc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Liberation Serif"/>
                <a:ea typeface="Liberation Serif"/>
                <a:cs typeface="Liberation Serif"/>
                <a:sym typeface="Liberation Serif"/>
              </a:defRPr>
            </a:pP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Факультет физико-математических и естественных наук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 defTabSz="180086">
              <a:lnSpc>
                <a:spcPct val="150000"/>
              </a:lnSpc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Liberation Serif"/>
                <a:ea typeface="Liberation Serif"/>
                <a:cs typeface="Liberation Serif"/>
                <a:sym typeface="Liberation Serif"/>
              </a:defRPr>
            </a:pP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Кафедра прикладной информатики и теории вероятностей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 defTabSz="180086">
              <a:lnSpc>
                <a:spcPct val="150000"/>
              </a:lnSpc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 defTabSz="180086">
              <a:lnSpc>
                <a:spcPct val="150000"/>
              </a:lnSpc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Liberation Serif"/>
                <a:ea typeface="Liberation Serif"/>
                <a:cs typeface="Liberation Serif"/>
                <a:sym typeface="Liberation Serif"/>
              </a:defRPr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 defTabSz="180086">
              <a:lnSpc>
                <a:spcPct val="150000"/>
              </a:lnSpc>
              <a:defRPr b="0"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Презентация по лабораторной работе №1</a:t>
            </a:r>
          </a:p>
          <a:p>
            <a:pPr algn="ctr" defTabSz="180086">
              <a:lnSpc>
                <a:spcPct val="150000"/>
              </a:lnSpc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 defTabSz="180086">
              <a:lnSpc>
                <a:spcPct val="150000"/>
              </a:lnSpc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 defTabSz="180086">
              <a:lnSpc>
                <a:spcPct val="150000"/>
              </a:lnSpc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 defTabSz="180086">
              <a:lnSpc>
                <a:spcPct val="150000"/>
              </a:lnSpc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Liberation Serif"/>
                <a:ea typeface="Liberation Serif"/>
                <a:cs typeface="Liberation Serif"/>
                <a:sym typeface="Liberation Serif"/>
              </a:defRPr>
            </a:pPr>
            <a:r>
              <a:rPr b="1" cap="all">
                <a:latin typeface="Times New Roman"/>
                <a:ea typeface="Times New Roman"/>
                <a:cs typeface="Times New Roman"/>
                <a:sym typeface="Times New Roman"/>
              </a:rPr>
              <a:t>ОТЧЕТ </a:t>
            </a:r>
            <a:endParaRPr b="1" cap="all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 defTabSz="180086">
              <a:lnSpc>
                <a:spcPct val="150000"/>
              </a:lnSpc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Liberation Serif"/>
                <a:ea typeface="Liberation Serif"/>
                <a:cs typeface="Liberation Serif"/>
                <a:sym typeface="Liberation Serif"/>
              </a:defRPr>
            </a:pPr>
            <a:r>
              <a:rPr b="1" cap="all">
                <a:latin typeface="Times New Roman"/>
                <a:ea typeface="Times New Roman"/>
                <a:cs typeface="Times New Roman"/>
                <a:sym typeface="Times New Roman"/>
              </a:rPr>
              <a:t>по лабораторной работе № 1</a:t>
            </a:r>
            <a:endParaRPr b="1" cap="all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 defTabSz="180086">
              <a:spcBef>
                <a:spcPts val="400"/>
              </a:spcBef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Liberation Serif"/>
                <a:ea typeface="Liberation Serif"/>
                <a:cs typeface="Liberation Serif"/>
                <a:sym typeface="Liberation Serif"/>
              </a:defRPr>
            </a:pPr>
            <a:r>
              <a:rPr i="1" u="sng">
                <a:latin typeface="Times New Roman"/>
                <a:ea typeface="Times New Roman"/>
                <a:cs typeface="Times New Roman"/>
                <a:sym typeface="Times New Roman"/>
              </a:rPr>
              <a:t>дисциплина:	Операционные системы	 </a:t>
            </a:r>
            <a:endParaRPr i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 defTabSz="180086">
              <a:lnSpc>
                <a:spcPct val="150000"/>
              </a:lnSpc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 defTabSz="180086">
              <a:lnSpc>
                <a:spcPct val="150000"/>
              </a:lnSpc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 defTabSz="180086">
              <a:lnSpc>
                <a:spcPct val="150000"/>
              </a:lnSpc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 defTabSz="180086">
              <a:lnSpc>
                <a:spcPct val="150000"/>
              </a:lnSpc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 defTabSz="180086">
              <a:lnSpc>
                <a:spcPct val="150000"/>
              </a:lnSpc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Liberation Serif"/>
                <a:ea typeface="Liberation Serif"/>
                <a:cs typeface="Liberation Serif"/>
                <a:sym typeface="Liberation Serif"/>
              </a:defRPr>
            </a:pPr>
            <a:r>
              <a:rPr b="1" cap="all">
                <a:latin typeface="Times New Roman"/>
                <a:ea typeface="Times New Roman"/>
                <a:cs typeface="Times New Roman"/>
                <a:sym typeface="Times New Roman"/>
              </a:rPr>
              <a:t>ОТЧЕТ </a:t>
            </a:r>
            <a:endParaRPr b="1" cap="all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 defTabSz="180086">
              <a:lnSpc>
                <a:spcPct val="150000"/>
              </a:lnSpc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Liberation Serif"/>
                <a:ea typeface="Liberation Serif"/>
                <a:cs typeface="Liberation Serif"/>
                <a:sym typeface="Liberation Serif"/>
              </a:defRPr>
            </a:pPr>
            <a:r>
              <a:rPr b="1" cap="all">
                <a:latin typeface="Times New Roman"/>
                <a:ea typeface="Times New Roman"/>
                <a:cs typeface="Times New Roman"/>
                <a:sym typeface="Times New Roman"/>
              </a:rPr>
              <a:t>по лабораторной работе № 1</a:t>
            </a:r>
            <a:endParaRPr b="1" cap="all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 defTabSz="180086">
              <a:spcBef>
                <a:spcPts val="400"/>
              </a:spcBef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Liberation Serif"/>
                <a:ea typeface="Liberation Serif"/>
                <a:cs typeface="Liberation Serif"/>
                <a:sym typeface="Liberation Serif"/>
              </a:defRPr>
            </a:pPr>
            <a:r>
              <a:rPr i="1" u="sng">
                <a:latin typeface="Times New Roman"/>
                <a:ea typeface="Times New Roman"/>
                <a:cs typeface="Times New Roman"/>
                <a:sym typeface="Times New Roman"/>
              </a:rPr>
              <a:t>дисциплина:	Операционные системы	 </a:t>
            </a:r>
            <a:endParaRPr i="1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1483" y="1654402"/>
            <a:ext cx="18061034" cy="10407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Выбираю тип загрузочного диска"/>
          <p:cNvSpPr txBox="1"/>
          <p:nvPr/>
        </p:nvSpPr>
        <p:spPr>
          <a:xfrm>
            <a:off x="5520592" y="6579576"/>
            <a:ext cx="21971001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365469">
              <a:lnSpc>
                <a:spcPct val="80000"/>
              </a:lnSpc>
              <a:defRPr b="1" spc="-95" sz="476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Выбираю тип загрузочного диска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3163" y="1519769"/>
            <a:ext cx="18637674" cy="10676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Выбираю динамический виртуальный диск"/>
          <p:cNvSpPr txBox="1"/>
          <p:nvPr/>
        </p:nvSpPr>
        <p:spPr>
          <a:xfrm>
            <a:off x="1644161" y="6579576"/>
            <a:ext cx="21971001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340805">
              <a:lnSpc>
                <a:spcPct val="80000"/>
              </a:lnSpc>
              <a:defRPr b="1" spc="-163" sz="816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Выбираю динамический виртуальный диск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1028" y="2157841"/>
            <a:ext cx="12211034" cy="9993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Задаю размер диска(80 гб) и его расположение"/>
          <p:cNvSpPr txBox="1"/>
          <p:nvPr/>
        </p:nvSpPr>
        <p:spPr>
          <a:xfrm>
            <a:off x="3644899" y="6704622"/>
            <a:ext cx="21971001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365469">
              <a:lnSpc>
                <a:spcPct val="80000"/>
              </a:lnSpc>
              <a:defRPr b="1" spc="-95" sz="476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Задаю размер диска(80 гб) и его расположение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9789" y="1649601"/>
            <a:ext cx="19023358" cy="10817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9" name="Захожу в свойства носителей и выбираю виртуальный оптический диск"/>
          <p:cNvSpPr txBox="1"/>
          <p:nvPr/>
        </p:nvSpPr>
        <p:spPr>
          <a:xfrm>
            <a:off x="1581638" y="6829668"/>
            <a:ext cx="21971001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975335">
              <a:lnSpc>
                <a:spcPct val="80000"/>
              </a:lnSpc>
              <a:defRPr b="1" spc="-86" sz="432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Захожу в свойства носителей и выбираю виртуальный оптический диск</a:t>
            </a:r>
          </a:p>
          <a:p>
            <a:pPr algn="l" defTabSz="975335">
              <a:lnSpc>
                <a:spcPct val="80000"/>
              </a:lnSpc>
              <a:defRPr b="1" spc="-86" sz="432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3291" y="2254384"/>
            <a:ext cx="17426714" cy="97560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1522" y="840663"/>
            <a:ext cx="17266044" cy="128337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Цель работы"/>
          <p:cNvSpPr txBox="1"/>
          <p:nvPr>
            <p:ph type="title"/>
          </p:nvPr>
        </p:nvSpPr>
        <p:spPr>
          <a:xfrm>
            <a:off x="7951010" y="1994868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Цель работы</a:t>
            </a:r>
          </a:p>
        </p:txBody>
      </p:sp>
      <p:sp>
        <p:nvSpPr>
          <p:cNvPr id="155" name="Целью данной работы является приобретение практических навыков установки операционной системы на виртуальную машину, настройки минимально необходимых для дальнейшей работы сервисов."/>
          <p:cNvSpPr txBox="1"/>
          <p:nvPr/>
        </p:nvSpPr>
        <p:spPr>
          <a:xfrm>
            <a:off x="449981" y="5941612"/>
            <a:ext cx="23484038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Целью данной работы является приобретение практических навыков установки операционной системы на виртуальную машину, настройки минимально необходимых для дальнейшей работы сервисов.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Входим в ОС, устанавливаем ёё"/>
          <p:cNvSpPr txBox="1"/>
          <p:nvPr/>
        </p:nvSpPr>
        <p:spPr>
          <a:xfrm>
            <a:off x="6270869" y="6392007"/>
            <a:ext cx="21971001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975335">
              <a:lnSpc>
                <a:spcPct val="80000"/>
              </a:lnSpc>
              <a:defRPr b="1" spc="-91" sz="46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Входим в ОС, устанавливаем ёё</a:t>
            </a:r>
          </a:p>
          <a:p>
            <a:pPr algn="l" defTabSz="975335">
              <a:lnSpc>
                <a:spcPct val="80000"/>
              </a:lnSpc>
              <a:defRPr b="1" spc="-91" sz="46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15023" y="396468"/>
            <a:ext cx="15328548" cy="129230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7934" y="887563"/>
            <a:ext cx="13497599" cy="113497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9" name="Создаю учётную запись"/>
          <p:cNvSpPr txBox="1"/>
          <p:nvPr/>
        </p:nvSpPr>
        <p:spPr>
          <a:xfrm>
            <a:off x="7833946" y="6579576"/>
            <a:ext cx="21971001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365469">
              <a:lnSpc>
                <a:spcPct val="80000"/>
              </a:lnSpc>
              <a:defRPr b="1" spc="-95" sz="476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Создаю учётную запись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6705" y="370432"/>
            <a:ext cx="15430590" cy="129751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9" name="Устанавливаю дополнения гостевой ОС(вручную)"/>
          <p:cNvSpPr txBox="1"/>
          <p:nvPr/>
        </p:nvSpPr>
        <p:spPr>
          <a:xfrm>
            <a:off x="1644161" y="6579576"/>
            <a:ext cx="21971001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048204">
              <a:lnSpc>
                <a:spcPct val="80000"/>
              </a:lnSpc>
              <a:defRPr b="1" spc="-142" sz="714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Устанавливаю дополнения гостевой ОС(вручную)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2860" y="1686504"/>
            <a:ext cx="16569542" cy="10342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2658" y="958445"/>
            <a:ext cx="14064540" cy="11799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9228" y="441125"/>
            <a:ext cx="18992363" cy="12833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Домашнее задание:"/>
          <p:cNvSpPr txBox="1"/>
          <p:nvPr>
            <p:ph type="title"/>
          </p:nvPr>
        </p:nvSpPr>
        <p:spPr>
          <a:xfrm>
            <a:off x="5833207" y="952439"/>
            <a:ext cx="21971001" cy="1433163"/>
          </a:xfrm>
          <a:prstGeom prst="rect">
            <a:avLst/>
          </a:prstGeom>
        </p:spPr>
        <p:txBody>
          <a:bodyPr/>
          <a:lstStyle/>
          <a:p>
            <a:pPr/>
            <a:r>
              <a:t>Домашнее задание:</a:t>
            </a:r>
          </a:p>
        </p:txBody>
      </p:sp>
      <p:sp>
        <p:nvSpPr>
          <p:cNvPr id="28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9" name="Rectangle"/>
          <p:cNvSpPr txBox="1"/>
          <p:nvPr/>
        </p:nvSpPr>
        <p:spPr>
          <a:xfrm>
            <a:off x="1644161" y="6579576"/>
            <a:ext cx="21971001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just" defTabSz="457200">
              <a:spcBef>
                <a:spcPts val="1200"/>
              </a:spcBef>
              <a:defRPr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90" name="Находим версию Ядра"/>
          <p:cNvSpPr txBox="1"/>
          <p:nvPr/>
        </p:nvSpPr>
        <p:spPr>
          <a:xfrm>
            <a:off x="6773007" y="6831562"/>
            <a:ext cx="21971001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975335">
              <a:lnSpc>
                <a:spcPct val="80000"/>
              </a:lnSpc>
              <a:defRPr b="1" spc="-132" sz="664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Находим версию Ядра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Зашёл в VirtualBox и проверил расположение каталога, изменил его."/>
          <p:cNvSpPr txBox="1"/>
          <p:nvPr>
            <p:ph type="title"/>
          </p:nvPr>
        </p:nvSpPr>
        <p:spPr>
          <a:xfrm>
            <a:off x="1644161" y="6579576"/>
            <a:ext cx="21971001" cy="1433164"/>
          </a:xfrm>
          <a:prstGeom prst="rect">
            <a:avLst/>
          </a:prstGeom>
        </p:spPr>
        <p:txBody>
          <a:bodyPr/>
          <a:lstStyle>
            <a:lvl1pPr defTabSz="1365469">
              <a:defRPr spc="-95" sz="4760"/>
            </a:lvl1pPr>
          </a:lstStyle>
          <a:p>
            <a:pPr/>
            <a:r>
              <a:t>Зашёл в VirtualBox и проверил расположение каталога, изменил его.</a:t>
            </a:r>
          </a:p>
        </p:txBody>
      </p:sp>
      <p:sp>
        <p:nvSpPr>
          <p:cNvPr id="158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4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3585" y="498485"/>
            <a:ext cx="15576830" cy="131803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8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9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0" name="Частота процессора"/>
          <p:cNvSpPr txBox="1"/>
          <p:nvPr/>
        </p:nvSpPr>
        <p:spPr>
          <a:xfrm>
            <a:off x="7396284" y="6954715"/>
            <a:ext cx="21971001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365469">
              <a:lnSpc>
                <a:spcPct val="80000"/>
              </a:lnSpc>
              <a:defRPr b="1" spc="-95" sz="476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Частота процессора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4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35545" y="1946666"/>
            <a:ext cx="13619630" cy="11414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8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9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0" name="Модель процессора"/>
          <p:cNvSpPr txBox="1"/>
          <p:nvPr/>
        </p:nvSpPr>
        <p:spPr>
          <a:xfrm>
            <a:off x="8646746" y="6579576"/>
            <a:ext cx="21971001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365469">
              <a:lnSpc>
                <a:spcPct val="80000"/>
              </a:lnSpc>
              <a:defRPr b="1" spc="-95" sz="476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Модель процессора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4" name="Slide bullet text"/>
          <p:cNvSpPr txBox="1"/>
          <p:nvPr>
            <p:ph type="body" idx="1"/>
          </p:nvPr>
        </p:nvSpPr>
        <p:spPr>
          <a:xfrm>
            <a:off x="681306" y="4248504"/>
            <a:ext cx="21971001" cy="825601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5819" y="703919"/>
            <a:ext cx="13441974" cy="11440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8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9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0" name="Объём доступной оперативной памяти(16393k) и тип обнаруженного гипервизора"/>
          <p:cNvSpPr txBox="1"/>
          <p:nvPr/>
        </p:nvSpPr>
        <p:spPr>
          <a:xfrm>
            <a:off x="1644161" y="6579576"/>
            <a:ext cx="21971001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365469">
              <a:lnSpc>
                <a:spcPct val="80000"/>
              </a:lnSpc>
              <a:defRPr b="1" spc="-95" sz="476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Объём доступной оперативной памяти(16393k) и тип обнаруженного гипервизора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4" name="Slide bullet text"/>
          <p:cNvSpPr txBox="1"/>
          <p:nvPr>
            <p:ph type="body" idx="1"/>
          </p:nvPr>
        </p:nvSpPr>
        <p:spPr>
          <a:xfrm>
            <a:off x="7114930" y="6724418"/>
            <a:ext cx="21971001" cy="825601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68267" y="129665"/>
            <a:ext cx="15505693" cy="129599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8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9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0" name="Тип файловой системы (EXT4) и последовательность монтирования файловых систем"/>
          <p:cNvSpPr txBox="1"/>
          <p:nvPr/>
        </p:nvSpPr>
        <p:spPr>
          <a:xfrm>
            <a:off x="1644161" y="6579576"/>
            <a:ext cx="21971001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365469">
              <a:lnSpc>
                <a:spcPct val="80000"/>
              </a:lnSpc>
              <a:defRPr b="1" spc="-95" sz="476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Тип файловой системы (EXT4) и последовательность монтирования файловых систем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4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5619" y="1141797"/>
            <a:ext cx="14018518" cy="11807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8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9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0" name="Вывод:…"/>
          <p:cNvSpPr txBox="1"/>
          <p:nvPr/>
        </p:nvSpPr>
        <p:spPr>
          <a:xfrm>
            <a:off x="739421" y="5587999"/>
            <a:ext cx="22905158" cy="25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1200"/>
              </a:spcBef>
              <a:defRPr b="1" sz="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Вывод:</a:t>
            </a:r>
          </a:p>
          <a:p>
            <a:pPr algn="l" defTabSz="457200">
              <a:defRPr sz="50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Приобрели практические навыки установки операционной системы на виртуальную машину, настройки минимально необходимых для дальнейшей работы сервисов.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0291" y="2452147"/>
            <a:ext cx="15303418" cy="88117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Спасибо за внимание!"/>
          <p:cNvSpPr txBox="1"/>
          <p:nvPr>
            <p:ph type="title"/>
          </p:nvPr>
        </p:nvSpPr>
        <p:spPr>
          <a:xfrm>
            <a:off x="5495619" y="6141418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Спасибо за внимание!</a:t>
            </a:r>
          </a:p>
        </p:txBody>
      </p:sp>
      <p:sp>
        <p:nvSpPr>
          <p:cNvPr id="34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4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Создаю виртуальную машину"/>
          <p:cNvSpPr txBox="1"/>
          <p:nvPr/>
        </p:nvSpPr>
        <p:spPr>
          <a:xfrm>
            <a:off x="6145823" y="6767145"/>
            <a:ext cx="21971001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365469">
              <a:lnSpc>
                <a:spcPct val="80000"/>
              </a:lnSpc>
              <a:defRPr b="1" spc="-95" sz="476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Создаю виртуальную машину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641724" y="1897260"/>
            <a:ext cx="17100398" cy="99215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Настраиваю машину(указываю имя, путь, выбираю тип системы)"/>
          <p:cNvSpPr txBox="1"/>
          <p:nvPr/>
        </p:nvSpPr>
        <p:spPr>
          <a:xfrm>
            <a:off x="2206869" y="6579576"/>
            <a:ext cx="21971001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365469">
              <a:lnSpc>
                <a:spcPct val="80000"/>
              </a:lnSpc>
              <a:defRPr b="1" spc="-95" sz="476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Настраиваю машину(указываю имя, путь, выбираю тип системы)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0886" y="2156717"/>
            <a:ext cx="16242228" cy="92974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" name="Указываю объём памяти"/>
          <p:cNvSpPr txBox="1"/>
          <p:nvPr/>
        </p:nvSpPr>
        <p:spPr>
          <a:xfrm>
            <a:off x="6958623" y="6704622"/>
            <a:ext cx="21971001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365469">
              <a:lnSpc>
                <a:spcPct val="80000"/>
              </a:lnSpc>
              <a:defRPr b="1" spc="-95" sz="476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Указываю объём памяти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